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145"/>
    <a:srgbClr val="0B8DFF"/>
    <a:srgbClr val="41719C"/>
    <a:srgbClr val="0101FF"/>
    <a:srgbClr val="474DA1"/>
    <a:srgbClr val="0000FF"/>
    <a:srgbClr val="FFFFFF"/>
    <a:srgbClr val="09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6395" autoAdjust="0"/>
  </p:normalViewPr>
  <p:slideViewPr>
    <p:cSldViewPr snapToGrid="0">
      <p:cViewPr>
        <p:scale>
          <a:sx n="66" d="100"/>
          <a:sy n="66" d="100"/>
        </p:scale>
        <p:origin x="-15330" y="-156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.png"/><Relationship Id="rId26" Type="http://schemas.openxmlformats.org/officeDocument/2006/relationships/oleObject" Target="../embeddings/oleObject3.bin"/><Relationship Id="rId39" Type="http://schemas.openxmlformats.org/officeDocument/2006/relationships/image" Target="../media/image26.png"/><Relationship Id="rId21" Type="http://schemas.openxmlformats.org/officeDocument/2006/relationships/image" Target="../media/image18.png"/><Relationship Id="rId34" Type="http://schemas.openxmlformats.org/officeDocument/2006/relationships/image" Target="../media/image21.png"/><Relationship Id="rId42" Type="http://schemas.openxmlformats.org/officeDocument/2006/relationships/oleObject" Target="../embeddings/oleObject4.bin"/><Relationship Id="rId47" Type="http://schemas.openxmlformats.org/officeDocument/2006/relationships/image" Target="../media/image32.emf"/><Relationship Id="rId50" Type="http://schemas.openxmlformats.org/officeDocument/2006/relationships/image" Target="../media/image35.emf"/><Relationship Id="rId55" Type="http://schemas.openxmlformats.org/officeDocument/2006/relationships/image" Target="../media/image40.emf"/><Relationship Id="rId63" Type="http://schemas.openxmlformats.org/officeDocument/2006/relationships/image" Target="../media/image48.png"/><Relationship Id="rId68" Type="http://schemas.openxmlformats.org/officeDocument/2006/relationships/image" Target="../media/image53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14.png"/><Relationship Id="rId41" Type="http://schemas.openxmlformats.org/officeDocument/2006/relationships/image" Target="../media/image28.png"/><Relationship Id="rId54" Type="http://schemas.openxmlformats.org/officeDocument/2006/relationships/image" Target="../media/image39.emf"/><Relationship Id="rId62" Type="http://schemas.openxmlformats.org/officeDocument/2006/relationships/image" Target="../media/image47.png"/><Relationship Id="rId1" Type="http://schemas.openxmlformats.org/officeDocument/2006/relationships/vmlDrawing" Target="../drawings/vmlDrawing1.vml"/><Relationship Id="rId24" Type="http://schemas.openxmlformats.org/officeDocument/2006/relationships/oleObject" Target="../embeddings/oleObject2.bin"/><Relationship Id="rId32" Type="http://schemas.openxmlformats.org/officeDocument/2006/relationships/image" Target="../media/image19.png"/><Relationship Id="rId37" Type="http://schemas.openxmlformats.org/officeDocument/2006/relationships/image" Target="../media/image24.png"/><Relationship Id="rId40" Type="http://schemas.openxmlformats.org/officeDocument/2006/relationships/image" Target="../media/image27.png"/><Relationship Id="rId45" Type="http://schemas.openxmlformats.org/officeDocument/2006/relationships/image" Target="../media/image30.emf"/><Relationship Id="rId53" Type="http://schemas.openxmlformats.org/officeDocument/2006/relationships/image" Target="../media/image38.emf"/><Relationship Id="rId58" Type="http://schemas.openxmlformats.org/officeDocument/2006/relationships/image" Target="../media/image43.emf"/><Relationship Id="rId66" Type="http://schemas.openxmlformats.org/officeDocument/2006/relationships/image" Target="../media/image51.png"/><Relationship Id="rId5" Type="http://schemas.openxmlformats.org/officeDocument/2006/relationships/image" Target="../media/image8.png"/><Relationship Id="rId23" Type="http://schemas.openxmlformats.org/officeDocument/2006/relationships/image" Target="../media/image2.wmf"/><Relationship Id="rId28" Type="http://schemas.openxmlformats.org/officeDocument/2006/relationships/image" Target="../media/image12.png"/><Relationship Id="rId15" Type="http://schemas.openxmlformats.org/officeDocument/2006/relationships/image" Target="../media/image120.png"/><Relationship Id="rId36" Type="http://schemas.openxmlformats.org/officeDocument/2006/relationships/image" Target="../media/image23.png"/><Relationship Id="rId49" Type="http://schemas.openxmlformats.org/officeDocument/2006/relationships/image" Target="../media/image34.emf"/><Relationship Id="rId57" Type="http://schemas.openxmlformats.org/officeDocument/2006/relationships/image" Target="../media/image42.emf"/><Relationship Id="rId61" Type="http://schemas.openxmlformats.org/officeDocument/2006/relationships/image" Target="../media/image46.emf"/><Relationship Id="rId19" Type="http://schemas.openxmlformats.org/officeDocument/2006/relationships/image" Target="../media/image11.png"/><Relationship Id="rId31" Type="http://schemas.openxmlformats.org/officeDocument/2006/relationships/image" Target="../media/image16.png"/><Relationship Id="rId44" Type="http://schemas.openxmlformats.org/officeDocument/2006/relationships/image" Target="../media/image29.PNG"/><Relationship Id="rId52" Type="http://schemas.openxmlformats.org/officeDocument/2006/relationships/image" Target="../media/image37.emf"/><Relationship Id="rId60" Type="http://schemas.openxmlformats.org/officeDocument/2006/relationships/image" Target="../media/image45.emf"/><Relationship Id="rId65" Type="http://schemas.openxmlformats.org/officeDocument/2006/relationships/image" Target="../media/image50.png"/><Relationship Id="rId4" Type="http://schemas.openxmlformats.org/officeDocument/2006/relationships/image" Target="../media/image7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4.wmf"/><Relationship Id="rId14" Type="http://schemas.openxmlformats.org/officeDocument/2006/relationships/image" Target="../media/image110.png"/><Relationship Id="rId30" Type="http://schemas.openxmlformats.org/officeDocument/2006/relationships/image" Target="../media/image15.png"/><Relationship Id="rId35" Type="http://schemas.openxmlformats.org/officeDocument/2006/relationships/image" Target="../media/image22.png"/><Relationship Id="rId43" Type="http://schemas.openxmlformats.org/officeDocument/2006/relationships/image" Target="../media/image5.emf"/><Relationship Id="rId48" Type="http://schemas.openxmlformats.org/officeDocument/2006/relationships/image" Target="../media/image33.emf"/><Relationship Id="rId56" Type="http://schemas.openxmlformats.org/officeDocument/2006/relationships/image" Target="../media/image41.emf"/><Relationship Id="rId64" Type="http://schemas.openxmlformats.org/officeDocument/2006/relationships/image" Target="../media/image49.png"/><Relationship Id="rId69" Type="http://schemas.openxmlformats.org/officeDocument/2006/relationships/image" Target="../media/image54.png"/><Relationship Id="rId51" Type="http://schemas.openxmlformats.org/officeDocument/2006/relationships/image" Target="../media/image36.emf"/><Relationship Id="rId3" Type="http://schemas.openxmlformats.org/officeDocument/2006/relationships/image" Target="../media/image6.png"/><Relationship Id="rId17" Type="http://schemas.openxmlformats.org/officeDocument/2006/relationships/image" Target="../media/image9.png"/><Relationship Id="rId25" Type="http://schemas.openxmlformats.org/officeDocument/2006/relationships/image" Target="../media/image3.wmf"/><Relationship Id="rId33" Type="http://schemas.openxmlformats.org/officeDocument/2006/relationships/image" Target="../media/image20.png"/><Relationship Id="rId38" Type="http://schemas.openxmlformats.org/officeDocument/2006/relationships/image" Target="../media/image25.png"/><Relationship Id="rId46" Type="http://schemas.openxmlformats.org/officeDocument/2006/relationships/image" Target="../media/image31.emf"/><Relationship Id="rId59" Type="http://schemas.openxmlformats.org/officeDocument/2006/relationships/image" Target="../media/image44.emf"/><Relationship Id="rId67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515014" y="2838718"/>
            <a:ext cx="11353800" cy="3717167"/>
            <a:chOff x="328907" y="2844736"/>
            <a:chExt cx="11353800" cy="1478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2400" dirty="0"/>
                    <a:t>Quantum simulation aims to study quantum many-body phenomena in a regime inaccessible to classical computations.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~30</m:t>
                      </m:r>
                    </m:oMath>
                  </a14:m>
                  <a:r>
                    <a:rPr lang="en-US" sz="2400" dirty="0"/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/>
                    <a:t> spins. The spins are </a:t>
                  </a:r>
                  <a:r>
                    <a:rPr lang="en-US" sz="2400" baseline="30000" dirty="0" err="1"/>
                    <a:t>9</a:t>
                  </a:r>
                  <a:r>
                    <a:rPr lang="en-US" sz="2400" dirty="0" err="1"/>
                    <a:t>Be</a:t>
                  </a:r>
                  <a:r>
                    <a:rPr lang="en-US" sz="2400" baseline="30000" dirty="0"/>
                    <a:t>+</a:t>
                  </a:r>
                  <a:r>
                    <a:rPr lang="en-US" sz="2400" dirty="0"/>
                    <a:t> ions confined to a two-dimensional triangular lattice in a Penning tap (Britton </a:t>
                  </a:r>
                  <a:r>
                    <a:rPr lang="en-US" sz="2400" i="1" dirty="0"/>
                    <a:t>et al</a:t>
                  </a:r>
                  <a:r>
                    <a:rPr lang="en-US" sz="2400" dirty="0"/>
                    <a:t>., Nature </a:t>
                  </a:r>
                  <a:r>
                    <a:rPr lang="en-US" sz="2400" b="1" dirty="0"/>
                    <a:t>484</a:t>
                  </a:r>
                  <a:r>
                    <a:rPr lang="en-US" sz="2400" dirty="0"/>
                    <a:t> 2012). Using this system we aim to study many-body phenomena including quantum phase transitions, spin-liquids, and quench dynamics (e.g. </a:t>
                  </a:r>
                  <a:r>
                    <a:rPr lang="en-US" sz="2400" dirty="0" err="1"/>
                    <a:t>Lieb</a:t>
                  </a:r>
                  <a:r>
                    <a:rPr lang="en-US" sz="2400" dirty="0"/>
                    <a:t>-Robinson bounds). 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blipFill>
                  <a:blip r:embed="rId3"/>
                  <a:stretch>
                    <a:fillRect l="-805" t="-1822" r="-805" b="-4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44736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0143" y="16262913"/>
            <a:ext cx="11475301" cy="6355986"/>
            <a:chOff x="541448" y="15857845"/>
            <a:chExt cx="11475301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5"/>
                  <a:stretch>
                    <a:fillRect l="-860" t="-1111" r="-765" b="-2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556864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4952" y="6691926"/>
            <a:ext cx="11524121" cy="8586358"/>
            <a:chOff x="448553" y="7597907"/>
            <a:chExt cx="11524121" cy="8586358"/>
          </a:xfrm>
        </p:grpSpPr>
        <p:sp>
          <p:nvSpPr>
            <p:cNvPr id="413" name="TextBox 412"/>
            <p:cNvSpPr txBox="1"/>
            <p:nvPr/>
          </p:nvSpPr>
          <p:spPr>
            <a:xfrm>
              <a:off x="448553" y="7597907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6132289" y="86927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×1.55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/>
                    <a:t>190 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6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5905500" y="9167822"/>
              <a:ext cx="3173316" cy="1254211"/>
              <a:chOff x="5896212" y="91681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7"/>
              <a:srcRect l="17650" t="42149" r="8664" b="39548"/>
              <a:stretch/>
            </p:blipFill>
            <p:spPr>
              <a:xfrm>
                <a:off x="5896212" y="91681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6939953" y="100837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0498422"/>
              <a:ext cx="2476736" cy="2835857"/>
              <a:chOff x="6229459" y="10771820"/>
              <a:chExt cx="2795472" cy="3200809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8"/>
              <a:srcRect l="32735" t="26812" r="14683" b="19475"/>
              <a:stretch/>
            </p:blipFill>
            <p:spPr>
              <a:xfrm>
                <a:off x="6229459" y="10771820"/>
                <a:ext cx="2795472" cy="277230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359050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299009"/>
              <a:ext cx="2857311" cy="2862614"/>
              <a:chOff x="8755244" y="11392142"/>
              <a:chExt cx="3085523" cy="3091249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9"/>
              <a:srcRect l="12456" t="22122" r="10647" b="14076"/>
              <a:stretch/>
            </p:blipFill>
            <p:spPr>
              <a:xfrm>
                <a:off x="9112374" y="11392142"/>
                <a:ext cx="2382555" cy="2382555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01" name="Circular Arrow 100"/>
            <p:cNvSpPr/>
            <p:nvPr/>
          </p:nvSpPr>
          <p:spPr>
            <a:xfrm rot="20060067">
              <a:off x="7528064" y="10779618"/>
              <a:ext cx="2023979" cy="2593401"/>
            </a:xfrm>
            <a:prstGeom prst="circularArrow">
              <a:avLst>
                <a:gd name="adj1" fmla="val 12500"/>
                <a:gd name="adj2" fmla="val 1050370"/>
                <a:gd name="adj3" fmla="val 20457681"/>
                <a:gd name="adj4" fmla="val 1652453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2423906"/>
              <a:ext cx="645845" cy="352028"/>
              <a:chOff x="20919917" y="23917370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4409237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547" r="-18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/>
          <p:cNvGrpSpPr/>
          <p:nvPr/>
        </p:nvGrpSpPr>
        <p:grpSpPr>
          <a:xfrm>
            <a:off x="13296792" y="15941924"/>
            <a:ext cx="11955549" cy="7664051"/>
            <a:chOff x="-11687755" y="17878021"/>
            <a:chExt cx="11955549" cy="7664051"/>
          </a:xfrm>
        </p:grpSpPr>
        <p:sp>
          <p:nvSpPr>
            <p:cNvPr id="382" name="TextBox 381"/>
            <p:cNvSpPr txBox="1"/>
            <p:nvPr/>
          </p:nvSpPr>
          <p:spPr>
            <a:xfrm>
              <a:off x="-11390876" y="18702814"/>
              <a:ext cx="113453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far-detuned laser beams produce a spin-dependent optical dipole force (ODF) at the ions that give rise to a spin-spin interaction. Combined with a transverse magnetic field, we can realize non-trivial quantum magnetic interactions. </a:t>
              </a:r>
            </a:p>
            <a:p>
              <a:endParaRPr lang="en-US" sz="2400" dirty="0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-11473656" y="21055886"/>
              <a:ext cx="5607802" cy="925536"/>
              <a:chOff x="5892783" y="9987764"/>
              <a:chExt cx="5607802" cy="928669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892783" y="9987764"/>
                <a:ext cx="2639148" cy="92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Engineered Ising interaction from</a:t>
                </a:r>
              </a:p>
              <a:p>
                <a:pPr algn="ctr"/>
                <a:r>
                  <a:rPr lang="en-US" sz="1800" dirty="0"/>
                  <a:t>spin-dependent </a:t>
                </a:r>
                <a:r>
                  <a:rPr lang="en-US" sz="1800" dirty="0" err="1"/>
                  <a:t>ODF</a:t>
                </a:r>
                <a:endParaRPr lang="en-US" sz="18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8" name="Equation" r:id="rId22" imgW="1269720" imgH="431640" progId="Equation.3">
                          <p:embed/>
                        </p:oleObj>
                      </mc:Choice>
                      <mc:Fallback>
                        <p:oleObj name="Equation" r:id="rId22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8" name="Equation" r:id="rId22" imgW="1269720" imgH="431640" progId="Equation.3">
                          <p:embed/>
                        </p:oleObj>
                      </mc:Choice>
                      <mc:Fallback>
                        <p:oleObj name="Equation" r:id="rId22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91" name="Right Arrow 390"/>
              <p:cNvSpPr/>
              <p:nvPr/>
            </p:nvSpPr>
            <p:spPr>
              <a:xfrm>
                <a:off x="8361504" y="10330574"/>
                <a:ext cx="417559" cy="304800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-11097230" y="20111101"/>
              <a:ext cx="4759502" cy="750383"/>
              <a:chOff x="7748672" y="11695684"/>
              <a:chExt cx="4759502" cy="750383"/>
            </a:xfrm>
          </p:grpSpPr>
          <p:sp>
            <p:nvSpPr>
              <p:cNvPr id="385" name="TextBox 384"/>
              <p:cNvSpPr txBox="1"/>
              <p:nvPr/>
            </p:nvSpPr>
            <p:spPr>
              <a:xfrm>
                <a:off x="7748672" y="11695684"/>
                <a:ext cx="23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transverse B-field from</a:t>
                </a:r>
              </a:p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124 GHz microwaves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9" name="Equation" r:id="rId24" imgW="927000" imgH="342720" progId="Equation.3">
                          <p:embed/>
                        </p:oleObj>
                      </mc:Choice>
                      <mc:Fallback>
                        <p:oleObj name="Equation" r:id="rId24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9" name="Equation" r:id="rId24" imgW="927000" imgH="342720" progId="Equation.3">
                          <p:embed/>
                        </p:oleObj>
                      </mc:Choice>
                      <mc:Fallback>
                        <p:oleObj name="Equation" r:id="rId24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87" name="Right Arrow 386"/>
              <p:cNvSpPr/>
              <p:nvPr/>
            </p:nvSpPr>
            <p:spPr>
              <a:xfrm>
                <a:off x="10034551" y="11860843"/>
                <a:ext cx="417559" cy="30723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0" name="TextBox 419"/>
            <p:cNvSpPr txBox="1"/>
            <p:nvPr/>
          </p:nvSpPr>
          <p:spPr>
            <a:xfrm>
              <a:off x="-11495016" y="17878021"/>
              <a:ext cx="11186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Ising interaction with spin-dependent force</a:t>
              </a:r>
              <a:endParaRPr lang="en-US" sz="4800" b="1" baseline="300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5721852" y="20059581"/>
              <a:ext cx="59896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Coupling to different axial modes allows for a tunable interaction range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00" name="Equation" r:id="rId26" imgW="1180800" imgH="253800" progId="Equation.3">
                        <p:embed/>
                      </p:oleObj>
                    </mc:Choice>
                    <mc:Fallback>
                      <p:oleObj name="Equation" r:id="rId26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00" name="Equation" r:id="rId26" imgW="1180800" imgH="253800" progId="Equation.3">
                        <p:embed/>
                      </p:oleObj>
                    </mc:Choice>
                    <mc:Fallback>
                      <p:oleObj name="Equation" r:id="rId26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-11687755" y="23108551"/>
              <a:ext cx="6084057" cy="1891349"/>
              <a:chOff x="508626" y="27867531"/>
              <a:chExt cx="6084057" cy="161205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230143" y="27867531"/>
                <a:ext cx="5362540" cy="1612050"/>
                <a:chOff x="974345" y="27128376"/>
                <a:chExt cx="5362540" cy="1612050"/>
              </a:xfrm>
            </p:grpSpPr>
            <p:sp>
              <p:nvSpPr>
                <p:cNvPr id="52" name="Right Arrow 51"/>
                <p:cNvSpPr/>
                <p:nvPr/>
              </p:nvSpPr>
              <p:spPr>
                <a:xfrm rot="1364830">
                  <a:off x="974345" y="27166104"/>
                  <a:ext cx="5267492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ight Arrow 182"/>
                <p:cNvSpPr/>
                <p:nvPr/>
              </p:nvSpPr>
              <p:spPr>
                <a:xfrm rot="20235170" flipV="1">
                  <a:off x="985485" y="27128376"/>
                  <a:ext cx="5351400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Diamond 186"/>
                <p:cNvSpPr/>
                <p:nvPr/>
              </p:nvSpPr>
              <p:spPr>
                <a:xfrm>
                  <a:off x="2266335" y="27418869"/>
                  <a:ext cx="2597998" cy="112834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 rotWithShape="1">
                <a:blip r:embed="rId28"/>
                <a:srcRect l="36034" t="23027" r="25392" b="38851"/>
                <a:stretch/>
              </p:blipFill>
              <p:spPr>
                <a:xfrm>
                  <a:off x="2939520" y="27375144"/>
                  <a:ext cx="1265150" cy="1216490"/>
                </a:xfrm>
                <a:prstGeom prst="ellipse">
                  <a:avLst/>
                </a:prstGeom>
                <a:ln>
                  <a:noFill/>
                </a:ln>
                <a:scene3d>
                  <a:camera prst="isometricOffAxis1Top"/>
                  <a:lightRig rig="threePt" dir="t"/>
                </a:scene3d>
              </p:spPr>
            </p:pic>
            <p:sp>
              <p:nvSpPr>
                <p:cNvPr id="185" name="Diamond 184"/>
                <p:cNvSpPr/>
                <p:nvPr/>
              </p:nvSpPr>
              <p:spPr>
                <a:xfrm>
                  <a:off x="2261011" y="27421789"/>
                  <a:ext cx="2597998" cy="1128342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5000">
                      <a:schemeClr val="accent1">
                        <a:lumMod val="90000"/>
                      </a:schemeClr>
                    </a:gs>
                    <a:gs pos="29000">
                      <a:schemeClr val="bg1">
                        <a:alpha val="0"/>
                      </a:schemeClr>
                    </a:gs>
                    <a:gs pos="93000">
                      <a:schemeClr val="bg1">
                        <a:alpha val="0"/>
                      </a:schemeClr>
                    </a:gs>
                    <a:gs pos="77000">
                      <a:schemeClr val="accent1"/>
                    </a:gs>
                    <a:gs pos="61000">
                      <a:schemeClr val="bg1">
                        <a:alpha val="0"/>
                      </a:schemeClr>
                    </a:gs>
                    <a:gs pos="44000">
                      <a:schemeClr val="accent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Arc 57"/>
              <p:cNvSpPr/>
              <p:nvPr/>
            </p:nvSpPr>
            <p:spPr>
              <a:xfrm rot="13632432">
                <a:off x="2121046" y="28212008"/>
                <a:ext cx="1082488" cy="956479"/>
              </a:xfrm>
              <a:prstGeom prst="arc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ea typeface="Cambria Math" panose="02040503050406030204" pitchFamily="18" charset="0"/>
                      </a:rPr>
                      <a:t>Up to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±20°</m:t>
                        </m:r>
                      </m:oMath>
                    </a14:m>
                    <a:r>
                      <a:rPr lang="en-US" sz="1600" dirty="0"/>
                      <a:t>, x4 improvement in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1" name="Text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143" r="-749" b="-2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||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9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V="1">
                <a:off x="3815091" y="28294505"/>
                <a:ext cx="0" cy="3830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-5685779" y="23794522"/>
              <a:ext cx="5813280" cy="1747550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-5608135" y="21066749"/>
              <a:ext cx="5735636" cy="2561392"/>
              <a:chOff x="6335437" y="26099073"/>
              <a:chExt cx="5735636" cy="25613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60071" y="26120852"/>
                <a:ext cx="5711002" cy="2539613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6335437" y="26099073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6396066" y="2916049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</a:t>
            </a:r>
            <a:r>
              <a:rPr lang="en-US" sz="4800" b="1" dirty="0" smtClean="0"/>
              <a:t>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168302" y="18188964"/>
            <a:ext cx="11516552" cy="417939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396066" y="25336539"/>
            <a:ext cx="11058525" cy="492442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03287" y="26108267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" y="8552534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685" y="5521184"/>
            <a:ext cx="10108019" cy="2235269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3317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25776" y="23801303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38718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36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664" y="3669716"/>
            <a:ext cx="4992000" cy="4169143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906" y="10203627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9121659" y="9169860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TextBox 260"/>
              <p:cNvSpPr txBox="1"/>
              <p:nvPr/>
            </p:nvSpPr>
            <p:spPr>
              <a:xfrm>
                <a:off x="13729065" y="12266444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9065" y="12266444"/>
                <a:ext cx="1782796" cy="985078"/>
              </a:xfrm>
              <a:prstGeom prst="rect">
                <a:avLst/>
              </a:prstGeom>
              <a:blipFill>
                <a:blip r:embed="rId40"/>
                <a:stretch>
                  <a:fillRect r="-4437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TextBox 261"/>
              <p:cNvSpPr txBox="1"/>
              <p:nvPr/>
            </p:nvSpPr>
            <p:spPr>
              <a:xfrm>
                <a:off x="17911266" y="14156398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266" y="14156398"/>
                <a:ext cx="1934247" cy="985078"/>
              </a:xfrm>
              <a:prstGeom prst="rect">
                <a:avLst/>
              </a:prstGeom>
              <a:blipFill>
                <a:blip r:embed="rId41"/>
                <a:stretch>
                  <a:fillRect r="-4101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856054"/>
              </p:ext>
            </p:extLst>
          </p:nvPr>
        </p:nvGraphicFramePr>
        <p:xfrm>
          <a:off x="39263389" y="15452172"/>
          <a:ext cx="8053940" cy="9664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Acrobat Document" r:id="rId42" imgW="5714932" imgH="6858000" progId="AcroExch.Document.11">
                  <p:embed/>
                </p:oleObj>
              </mc:Choice>
              <mc:Fallback>
                <p:oleObj name="Acrobat Document" r:id="rId42" imgW="5714932" imgH="68580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9263389" y="15452172"/>
                        <a:ext cx="8053940" cy="9664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167" y="5447013"/>
            <a:ext cx="8902001" cy="69755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96898" y="7224033"/>
            <a:ext cx="119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104667" y="15181544"/>
            <a:ext cx="11848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Depolarization of the collective spin from spin-spin interactions and decoherence</a:t>
            </a:r>
            <a:r>
              <a:rPr lang="en-US" sz="2000" dirty="0" smtClean="0"/>
              <a:t>. Coherent Ising interactions gives rise to over-squeezed state (top left), while decoherence leads to shortening of Bloch vector (bottom left). </a:t>
            </a:r>
            <a:endParaRPr lang="en-US" sz="2000" dirty="0"/>
          </a:p>
          <a:p>
            <a:r>
              <a:rPr lang="en-US" sz="2000" dirty="0" smtClean="0"/>
              <a:t>Plot: contrast versus interaction </a:t>
            </a:r>
            <a:r>
              <a:rPr lang="en-US" sz="2000" dirty="0"/>
              <a:t>time for N = 21, 58, and 144 ions indicated by black circles, red squares, and </a:t>
            </a:r>
            <a:r>
              <a:rPr lang="en-US" sz="2000" dirty="0" smtClean="0"/>
              <a:t>blue diamonds</a:t>
            </a:r>
            <a:r>
              <a:rPr lang="en-US" sz="2000" dirty="0"/>
              <a:t>, </a:t>
            </a:r>
            <a:r>
              <a:rPr lang="en-US" sz="2000" dirty="0" smtClean="0"/>
              <a:t>respectively. Solid</a:t>
            </a:r>
            <a:r>
              <a:rPr lang="en-US" sz="2000" dirty="0"/>
              <a:t> </a:t>
            </a:r>
            <a:r>
              <a:rPr lang="en-US" sz="2000" dirty="0" smtClean="0"/>
              <a:t>lines </a:t>
            </a:r>
            <a:r>
              <a:rPr lang="en-US" sz="2000" dirty="0"/>
              <a:t>are predictions with no free parameters, including decoherence from spontaneous </a:t>
            </a:r>
            <a:r>
              <a:rPr lang="en-US" sz="2000" dirty="0" smtClean="0"/>
              <a:t>emission. The </a:t>
            </a:r>
            <a:r>
              <a:rPr lang="en-US" sz="2000" dirty="0"/>
              <a:t>contrast decay from decoherence due to spontaneous emission is measured in </a:t>
            </a:r>
            <a:r>
              <a:rPr lang="en-US" sz="2000" dirty="0" smtClean="0"/>
              <a:t>the absence </a:t>
            </a:r>
            <a:r>
              <a:rPr lang="en-US" sz="2000" dirty="0"/>
              <a:t>of spin-spin coupling (black squares with the dashed line showing an exponential fit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6980801" y="8762869"/>
            <a:ext cx="9935396" cy="6581764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5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49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0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2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58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5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0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104667" y="22178620"/>
            <a:ext cx="121167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Spin variance as function of tomography angle and interaction time for </a:t>
            </a:r>
            <a:r>
              <a:rPr lang="en-US" sz="2000" dirty="0"/>
              <a:t>N = 86 ± 2</a:t>
            </a:r>
            <a:r>
              <a:rPr lang="en-US" sz="2000" dirty="0" smtClean="0"/>
              <a:t>. The </a:t>
            </a:r>
            <a:r>
              <a:rPr lang="en-US" sz="2000" dirty="0"/>
              <a:t>solid </a:t>
            </a:r>
            <a:r>
              <a:rPr lang="en-US" sz="2000" dirty="0" smtClean="0"/>
              <a:t>lines are </a:t>
            </a:r>
            <a:r>
              <a:rPr lang="en-US" sz="2000" dirty="0"/>
              <a:t>a prediction, with no free parameters, assuming homogenous Ising interactions and </a:t>
            </a:r>
            <a:r>
              <a:rPr lang="en-US" sz="2000" dirty="0" smtClean="0"/>
              <a:t>including decoherence </a:t>
            </a:r>
            <a:r>
              <a:rPr lang="en-US" sz="2000" dirty="0"/>
              <a:t>from spontaneous emission. The dashed lines are theoretical predictions </a:t>
            </a:r>
            <a:r>
              <a:rPr lang="en-US" sz="2000" dirty="0" smtClean="0"/>
              <a:t>with the </a:t>
            </a:r>
            <a:r>
              <a:rPr lang="en-US" sz="2000" dirty="0"/>
              <a:t>same interaction parameters but no decoherence. </a:t>
            </a:r>
            <a:r>
              <a:rPr lang="en-US" sz="2000" dirty="0" smtClean="0"/>
              <a:t>The </a:t>
            </a:r>
            <a:r>
              <a:rPr lang="en-US" sz="2000" dirty="0"/>
              <a:t>explicit time dependence of </a:t>
            </a:r>
            <a:r>
              <a:rPr lang="en-US" sz="2000" dirty="0" smtClean="0"/>
              <a:t>the spin variance. The </a:t>
            </a:r>
            <a:r>
              <a:rPr lang="en-US" sz="2000" dirty="0"/>
              <a:t>data for the minimum (green points) and </a:t>
            </a:r>
            <a:r>
              <a:rPr lang="en-US" sz="2000" dirty="0" smtClean="0"/>
              <a:t>maximum (black </a:t>
            </a:r>
            <a:r>
              <a:rPr lang="en-US" sz="2000" dirty="0"/>
              <a:t>points) spin variance are shown with theory predictions of the optimal squeezing </a:t>
            </a:r>
            <a:r>
              <a:rPr lang="en-US" sz="2000" dirty="0" smtClean="0"/>
              <a:t>and anti-squeezing </a:t>
            </a:r>
            <a:r>
              <a:rPr lang="en-US" sz="2000" dirty="0"/>
              <a:t>(solid lines), including decoherence.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513870" y="3605526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300180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r>
              <a:rPr lang="en-US" sz="2000" dirty="0" smtClean="0"/>
              <a:t>the (A) squeezed and (B) anti-squeezed </a:t>
            </a:r>
            <a:r>
              <a:rPr lang="en-US" sz="2000" dirty="0" err="1" smtClean="0"/>
              <a:t>quadratures</a:t>
            </a:r>
            <a:r>
              <a:rPr lang="en-US" sz="2000" dirty="0" smtClean="0"/>
              <a:t>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2" name="TextBox 401"/>
              <p:cNvSpPr txBox="1"/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blipFill>
                <a:blip r:embed="rId62"/>
                <a:stretch>
                  <a:fillRect l="-1348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591302" y="25439981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  <a:endParaRPr lang="en-US" sz="1800" dirty="0" smtClean="0"/>
          </a:p>
          <a:p>
            <a:r>
              <a:rPr lang="en-US" sz="1800" dirty="0" smtClean="0"/>
              <a:t>Co</a:t>
            </a:r>
            <a:r>
              <a:rPr lang="en-US" sz="1800" dirty="0" smtClean="0"/>
              <a:t>mposed </a:t>
            </a:r>
            <a:r>
              <a:rPr lang="en-US" sz="1800" dirty="0" smtClean="0"/>
              <a:t>of data from 1-2 seconds of integration</a:t>
            </a:r>
            <a:r>
              <a:rPr lang="en-US" sz="1800" dirty="0" smtClean="0"/>
              <a:t>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3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5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9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381386" y="12626529"/>
            <a:ext cx="116631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Experimental pulse sequence for measuring the multiple quantum coherence spectrum. The Bloch </a:t>
            </a:r>
            <a:r>
              <a:rPr lang="en-US" sz="2000" dirty="0" smtClean="0"/>
              <a:t>spheres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illustrate the evolution of the </a:t>
            </a:r>
            <a:r>
              <a:rPr lang="en-US" sz="2000" dirty="0" smtClean="0"/>
              <a:t>state. In </a:t>
            </a:r>
            <a:r>
              <a:rPr lang="en-US" sz="2000" dirty="0"/>
              <a:t>the case of φ = 0 (blue) the spins return to </a:t>
            </a:r>
            <a:r>
              <a:rPr lang="en-US" sz="2000" dirty="0" smtClean="0"/>
              <a:t>the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initial state, while for φ = π/2 (green) the overlap of the final state </a:t>
            </a:r>
            <a:r>
              <a:rPr lang="en-US" sz="2000" dirty="0" err="1"/>
              <a:t>ρf</a:t>
            </a:r>
            <a:r>
              <a:rPr lang="en-US" sz="2000" dirty="0"/>
              <a:t> with the initial state is small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(b) Fidelity signal for and idealized case with N = 6 spins for different evolution times τ . (c) The </a:t>
            </a:r>
            <a:r>
              <a:rPr lang="en-US" sz="2000" dirty="0" smtClean="0"/>
              <a:t>Fourier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transforms of the fidelity signals of (b). The Fourier amplitudes are identical with the multiple quantum </a:t>
            </a:r>
            <a:endParaRPr lang="en-US" sz="2000" dirty="0" smtClean="0"/>
          </a:p>
          <a:p>
            <a:r>
              <a:rPr lang="en-US" sz="2000" dirty="0" smtClean="0"/>
              <a:t>coherences </a:t>
            </a:r>
            <a:r>
              <a:rPr lang="en-US" sz="2000" dirty="0" err="1"/>
              <a:t>Im</a:t>
            </a:r>
            <a:r>
              <a:rPr lang="en-US" sz="2000" dirty="0"/>
              <a:t>, which quantify the coherence of the state ρ(τ ). The small squares on the right show </a:t>
            </a:r>
            <a:r>
              <a:rPr lang="en-US" sz="2000" dirty="0" smtClean="0"/>
              <a:t>the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absolute </a:t>
            </a:r>
            <a:r>
              <a:rPr lang="en-US" sz="2000" dirty="0" smtClean="0"/>
              <a:t> values </a:t>
            </a:r>
            <a:r>
              <a:rPr lang="en-US" sz="2000" dirty="0"/>
              <a:t>of the density matrix elements of ρ(τ ) in the basis of symmetric </a:t>
            </a:r>
            <a:r>
              <a:rPr lang="en-US" sz="2000" dirty="0" err="1"/>
              <a:t>Dicke</a:t>
            </a:r>
            <a:r>
              <a:rPr lang="en-US" sz="2000" dirty="0"/>
              <a:t> states. Thus, </a:t>
            </a:r>
            <a:endParaRPr lang="en-US" sz="2000" dirty="0" smtClean="0"/>
          </a:p>
          <a:p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/>
              <a:t>is the sum of the squares of all matrix elements at a distance m from the diagonal.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531483" y="18140218"/>
            <a:ext cx="324137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a) Dependence </a:t>
            </a:r>
            <a:r>
              <a:rPr lang="en-US" sz="2000" dirty="0"/>
              <a:t>of the normalized component </a:t>
            </a:r>
            <a:r>
              <a:rPr lang="en-US" sz="2000" dirty="0" err="1"/>
              <a:t>hSzi</a:t>
            </a:r>
            <a:r>
              <a:rPr lang="en-US" sz="2000" dirty="0"/>
              <a:t> of the total spin on the rotation angle φ. (b) </a:t>
            </a:r>
            <a:r>
              <a:rPr lang="en-US" sz="2000" dirty="0" smtClean="0"/>
              <a:t>Fourier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amplitudes of </a:t>
            </a:r>
            <a:r>
              <a:rPr lang="en-US" sz="2000" dirty="0" err="1"/>
              <a:t>hSzi</a:t>
            </a:r>
            <a:r>
              <a:rPr lang="en-US" sz="2000" dirty="0"/>
              <a:t>(φ) as a function of time. Note that for each instant of time the interaction strength J is </a:t>
            </a:r>
            <a:endParaRPr lang="en-US" sz="2000" dirty="0" smtClean="0"/>
          </a:p>
          <a:p>
            <a:r>
              <a:rPr lang="en-US" sz="2000" dirty="0" smtClean="0"/>
              <a:t>different </a:t>
            </a:r>
            <a:r>
              <a:rPr lang="en-US" sz="2000" dirty="0"/>
              <a:t>since it has to be adjusted for τ to match the first decoupling point.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132111" y="4091682"/>
            <a:ext cx="11821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open quantum system. </a:t>
            </a:r>
          </a:p>
          <a:p>
            <a:r>
              <a:rPr lang="en-US" sz="2400" dirty="0" smtClean="0"/>
              <a:t>Experimental measurement of Ising spin dynamics demonstrating entanglement by observing spin squeezing and acquiring full counting statistics. Examine interplay between correlations / entanglement and decoherence in open quantum system.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51315589" y="4182356"/>
            <a:ext cx="112127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</a:t>
            </a:r>
            <a:r>
              <a:rPr lang="en-US" sz="2400" dirty="0" err="1"/>
              <a:t>echos</a:t>
            </a:r>
            <a:r>
              <a:rPr lang="en-US" sz="2400" dirty="0"/>
              <a:t> in the spirit of multiple quantum </a:t>
            </a:r>
            <a:r>
              <a:rPr lang="en-US" sz="2400" dirty="0" smtClean="0"/>
              <a:t>NMR. </a:t>
            </a:r>
          </a:p>
          <a:p>
            <a:r>
              <a:rPr lang="en-US" sz="2400" dirty="0" smtClean="0"/>
              <a:t>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correlations. Detect multiple </a:t>
            </a:r>
            <a:r>
              <a:rPr lang="en-US" sz="2400" dirty="0"/>
              <a:t>quantum coherences (MQC) </a:t>
            </a:r>
            <a:r>
              <a:rPr lang="en-US" sz="2400" dirty="0" err="1"/>
              <a:t>Im</a:t>
            </a:r>
            <a:r>
              <a:rPr lang="en-US" sz="2400" dirty="0"/>
              <a:t> of ρ(τ ). We construct a lower bound on quantum Fisher information [need reference here to QFI] from the </a:t>
            </a:r>
            <a:r>
              <a:rPr lang="en-US" sz="2400" dirty="0" err="1"/>
              <a:t>Im</a:t>
            </a:r>
            <a:r>
              <a:rPr lang="en-US" sz="2400" dirty="0"/>
              <a:t>, the detection of multi-partite entanglement is possible, making the intensities an entanglement witness.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 </a:t>
            </a:r>
            <a:r>
              <a:rPr lang="en-US" sz="2400" dirty="0"/>
              <a:t>Advertise </a:t>
            </a:r>
            <a:r>
              <a:rPr lang="en-US" sz="2400" dirty="0" smtClean="0"/>
              <a:t>for Martin</a:t>
            </a:r>
            <a:r>
              <a:rPr lang="en-US" sz="2400" dirty="0"/>
              <a:t> </a:t>
            </a:r>
            <a:r>
              <a:rPr lang="en-US" sz="2400" dirty="0" smtClean="0"/>
              <a:t>and Arghavan: </a:t>
            </a:r>
            <a:r>
              <a:rPr lang="en-US" sz="2400" dirty="0" err="1" smtClean="0"/>
              <a:t>thurs</a:t>
            </a:r>
            <a:r>
              <a:rPr lang="en-US" sz="2400" dirty="0" smtClean="0"/>
              <a:t> 11:06, 11:18 room 554AB Session N4 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4474976" y="24132335"/>
            <a:ext cx="947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something about Michael Wall’s work here. Advertise his talk: </a:t>
            </a:r>
            <a:r>
              <a:rPr lang="en-US" sz="2000" dirty="0" err="1" smtClean="0"/>
              <a:t>thurs</a:t>
            </a:r>
            <a:r>
              <a:rPr lang="en-US" sz="2000" dirty="0" smtClean="0"/>
              <a:t> 11:30 554AB N4 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3539701" y="25385537"/>
            <a:ext cx="1087037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Bloch sphere background / rotating frame</a:t>
            </a:r>
          </a:p>
          <a:p>
            <a:r>
              <a:rPr lang="en-US" sz="4800" b="1" dirty="0" smtClean="0"/>
              <a:t> - pedagogy ? </a:t>
            </a:r>
            <a:r>
              <a:rPr lang="en-US" sz="2800" b="1" dirty="0" smtClean="0"/>
              <a:t>I found this confusing initially… Might help to explain later stuff</a:t>
            </a:r>
            <a:endParaRPr lang="en-US" sz="28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16" y="19686404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10389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3077" y="23290427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31729" y="27079802"/>
            <a:ext cx="8192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396096" y="17279538"/>
            <a:ext cx="7324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modification </a:t>
            </a:r>
            <a:r>
              <a:rPr lang="en-US" sz="2800" dirty="0"/>
              <a:t>of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731672" y="7734311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depolarization </a:t>
            </a:r>
            <a:r>
              <a:rPr lang="en-US" sz="2800" dirty="0"/>
              <a:t>of the collective </a:t>
            </a:r>
            <a:r>
              <a:rPr lang="en-US" sz="2800" dirty="0" smtClean="0"/>
              <a:t>spin.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  <a:endParaRPr lang="en-US" sz="2800" dirty="0"/>
          </a:p>
        </p:txBody>
      </p:sp>
      <p:sp>
        <p:nvSpPr>
          <p:cNvPr id="38" name="Rectangle 37"/>
          <p:cNvSpPr/>
          <p:nvPr/>
        </p:nvSpPr>
        <p:spPr>
          <a:xfrm>
            <a:off x="26654526" y="24470935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non-Gaussian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30026580" y="23690537"/>
                <a:ext cx="31120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580" y="23690537"/>
                <a:ext cx="3112069" cy="988732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33466751" y="24005930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/>
                            <m:t>entangled</m:t>
                          </m:r>
                          <m:r>
                            <a:rPr lang="en-US" sz="2400" b="0" i="0" smtClean="0"/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/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0" smtClean="0"/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751" y="24005930"/>
                <a:ext cx="3238644" cy="374526"/>
              </a:xfrm>
              <a:prstGeom prst="rect">
                <a:avLst/>
              </a:prstGeom>
              <a:blipFill>
                <a:blip r:embed="rId69"/>
                <a:stretch>
                  <a:fillRect l="-3202" r="-207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11217</TotalTime>
  <Words>1275</Words>
  <Application>Microsoft Office PowerPoint</Application>
  <PresentationFormat>Custom</PresentationFormat>
  <Paragraphs>95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</vt:lpstr>
      <vt:lpstr>Swis721 LtEx BT</vt:lpstr>
      <vt:lpstr>Times New Roman</vt:lpstr>
      <vt:lpstr>Office Theme</vt:lpstr>
      <vt:lpstr>Equation</vt:lpstr>
      <vt:lpstr>Adobe Acrobat Document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Bohnet</dc:creator>
  <cp:lastModifiedBy>Gilmore, Kevin A. (Assoc)</cp:lastModifiedBy>
  <cp:revision>425</cp:revision>
  <cp:lastPrinted>2015-06-03T23:31:11Z</cp:lastPrinted>
  <dcterms:created xsi:type="dcterms:W3CDTF">2014-07-28T19:56:30Z</dcterms:created>
  <dcterms:modified xsi:type="dcterms:W3CDTF">2016-05-12T22:14:47Z</dcterms:modified>
</cp:coreProperties>
</file>